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98" r:id="rId4"/>
    <p:sldId id="424" r:id="rId5"/>
    <p:sldId id="425" r:id="rId6"/>
    <p:sldId id="460" r:id="rId7"/>
    <p:sldId id="461" r:id="rId8"/>
    <p:sldId id="462" r:id="rId9"/>
    <p:sldId id="463" r:id="rId10"/>
    <p:sldId id="464" r:id="rId11"/>
    <p:sldId id="448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3" userDrawn="1">
          <p15:clr>
            <a:srgbClr val="A4A3A4"/>
          </p15:clr>
        </p15:guide>
        <p15:guide id="2" pos="37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B9B9B"/>
    <a:srgbClr val="FC6204"/>
    <a:srgbClr val="0066FF"/>
    <a:srgbClr val="FF9600"/>
    <a:srgbClr val="85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2"/>
      </p:cViewPr>
      <p:guideLst>
        <p:guide orient="horz" pos="2283"/>
        <p:guide pos="37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8D2FC-B7E4-4F22-829A-1951A70536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06D26-EB15-4881-94CD-B86EEBA990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 userDrawn="1"/>
        </p:nvSpPr>
        <p:spPr>
          <a:xfrm rot="5400000">
            <a:off x="2875915" y="3666490"/>
            <a:ext cx="1757680" cy="2764155"/>
          </a:xfrm>
          <a:prstGeom prst="trapezoid">
            <a:avLst>
              <a:gd name="adj" fmla="val 16889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/>
          <p:nvPr userDrawn="1"/>
        </p:nvSpPr>
        <p:spPr>
          <a:xfrm>
            <a:off x="-18750" y="3406791"/>
            <a:ext cx="2295386" cy="3246791"/>
          </a:xfrm>
          <a:custGeom>
            <a:avLst/>
            <a:gdLst>
              <a:gd name="connsiteX0" fmla="*/ 0 w 1708144"/>
              <a:gd name="connsiteY0" fmla="*/ 0 h 2965437"/>
              <a:gd name="connsiteX1" fmla="*/ 1463445 w 1708144"/>
              <a:gd name="connsiteY1" fmla="*/ 661181 h 2965437"/>
              <a:gd name="connsiteX2" fmla="*/ 1708144 w 1708144"/>
              <a:gd name="connsiteY2" fmla="*/ 729807 h 2965437"/>
              <a:gd name="connsiteX3" fmla="*/ 1708144 w 1708144"/>
              <a:gd name="connsiteY3" fmla="*/ 2562051 h 2965437"/>
              <a:gd name="connsiteX4" fmla="*/ 473725 w 1708144"/>
              <a:gd name="connsiteY4" fmla="*/ 2965437 h 2965437"/>
              <a:gd name="connsiteX5" fmla="*/ 0 w 1708144"/>
              <a:gd name="connsiteY5" fmla="*/ 2965437 h 2965437"/>
              <a:gd name="connsiteX6" fmla="*/ 0 w 1708144"/>
              <a:gd name="connsiteY6" fmla="*/ 0 h 2965437"/>
              <a:gd name="connsiteX0-1" fmla="*/ 0 w 1708144"/>
              <a:gd name="connsiteY0-2" fmla="*/ 0 h 2965437"/>
              <a:gd name="connsiteX1-3" fmla="*/ 1463445 w 1708144"/>
              <a:gd name="connsiteY1-4" fmla="*/ 661181 h 2965437"/>
              <a:gd name="connsiteX2-5" fmla="*/ 1708144 w 1708144"/>
              <a:gd name="connsiteY2-6" fmla="*/ 729807 h 2965437"/>
              <a:gd name="connsiteX3-7" fmla="*/ 1708144 w 1708144"/>
              <a:gd name="connsiteY3-8" fmla="*/ 2562051 h 2965437"/>
              <a:gd name="connsiteX4-9" fmla="*/ 473725 w 1708144"/>
              <a:gd name="connsiteY4-10" fmla="*/ 2965437 h 2965437"/>
              <a:gd name="connsiteX5-11" fmla="*/ 0 w 1708144"/>
              <a:gd name="connsiteY5-12" fmla="*/ 2965437 h 2965437"/>
              <a:gd name="connsiteX6-13" fmla="*/ 0 w 1708144"/>
              <a:gd name="connsiteY6-14" fmla="*/ 0 h 2965437"/>
              <a:gd name="connsiteX0-15" fmla="*/ 0 w 1708144"/>
              <a:gd name="connsiteY0-16" fmla="*/ 0 h 2965437"/>
              <a:gd name="connsiteX1-17" fmla="*/ 1463445 w 1708144"/>
              <a:gd name="connsiteY1-18" fmla="*/ 661181 h 2965437"/>
              <a:gd name="connsiteX2-19" fmla="*/ 1708144 w 1708144"/>
              <a:gd name="connsiteY2-20" fmla="*/ 729807 h 2965437"/>
              <a:gd name="connsiteX3-21" fmla="*/ 1708144 w 1708144"/>
              <a:gd name="connsiteY3-22" fmla="*/ 2562051 h 2965437"/>
              <a:gd name="connsiteX4-23" fmla="*/ 473725 w 1708144"/>
              <a:gd name="connsiteY4-24" fmla="*/ 2965437 h 2965437"/>
              <a:gd name="connsiteX5-25" fmla="*/ 0 w 1708144"/>
              <a:gd name="connsiteY5-26" fmla="*/ 2965437 h 2965437"/>
              <a:gd name="connsiteX6-27" fmla="*/ 0 w 1708144"/>
              <a:gd name="connsiteY6-28" fmla="*/ 0 h 2965437"/>
              <a:gd name="connsiteX0-29" fmla="*/ 14068 w 1722212"/>
              <a:gd name="connsiteY0-30" fmla="*/ 0 h 3246791"/>
              <a:gd name="connsiteX1-31" fmla="*/ 1477513 w 1722212"/>
              <a:gd name="connsiteY1-32" fmla="*/ 661181 h 3246791"/>
              <a:gd name="connsiteX2-33" fmla="*/ 1722212 w 1722212"/>
              <a:gd name="connsiteY2-34" fmla="*/ 729807 h 3246791"/>
              <a:gd name="connsiteX3-35" fmla="*/ 1722212 w 1722212"/>
              <a:gd name="connsiteY3-36" fmla="*/ 2562051 h 3246791"/>
              <a:gd name="connsiteX4-37" fmla="*/ 487793 w 1722212"/>
              <a:gd name="connsiteY4-38" fmla="*/ 2965437 h 3246791"/>
              <a:gd name="connsiteX5-39" fmla="*/ 0 w 1722212"/>
              <a:gd name="connsiteY5-40" fmla="*/ 3246791 h 3246791"/>
              <a:gd name="connsiteX6-41" fmla="*/ 14068 w 1722212"/>
              <a:gd name="connsiteY6-42" fmla="*/ 0 h 3246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22212" h="3246791">
                <a:moveTo>
                  <a:pt x="14068" y="0"/>
                </a:moveTo>
                <a:cubicBezTo>
                  <a:pt x="473747" y="182880"/>
                  <a:pt x="975630" y="478301"/>
                  <a:pt x="1477513" y="661181"/>
                </a:cubicBezTo>
                <a:cubicBezTo>
                  <a:pt x="1557642" y="685000"/>
                  <a:pt x="1639232" y="707886"/>
                  <a:pt x="1722212" y="729807"/>
                </a:cubicBezTo>
                <a:lnTo>
                  <a:pt x="1722212" y="2562051"/>
                </a:lnTo>
                <a:cubicBezTo>
                  <a:pt x="1269652" y="2671608"/>
                  <a:pt x="854651" y="2807576"/>
                  <a:pt x="487793" y="2965437"/>
                </a:cubicBezTo>
                <a:lnTo>
                  <a:pt x="0" y="3246791"/>
                </a:lnTo>
                <a:cubicBezTo>
                  <a:pt x="4689" y="2164527"/>
                  <a:pt x="9379" y="1082264"/>
                  <a:pt x="14068" y="0"/>
                </a:cubicBezTo>
                <a:close/>
              </a:path>
            </a:pathLst>
          </a:cu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38"/>
          <p:cNvSpPr txBox="1"/>
          <p:nvPr userDrawn="1"/>
        </p:nvSpPr>
        <p:spPr>
          <a:xfrm>
            <a:off x="1855530" y="1334830"/>
            <a:ext cx="882164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Maya2022</a:t>
            </a:r>
            <a:r>
              <a:rPr lang="zh-CN" altLang="en-US" sz="6000" b="1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6000" b="1" kern="1200" dirty="0" smtClean="0">
                <a:gradFill>
                  <a:gsLst>
                    <a:gs pos="52000">
                      <a:srgbClr val="FAD8BD"/>
                    </a:gs>
                    <a:gs pos="66000">
                      <a:srgbClr val="F8EE9D"/>
                    </a:gs>
                    <a:gs pos="2000">
                      <a:srgbClr val="011247"/>
                    </a:gs>
                    <a:gs pos="28000">
                      <a:srgbClr val="007CC4"/>
                    </a:gs>
                    <a:gs pos="97000">
                      <a:srgbClr val="F9A300"/>
                    </a:gs>
                  </a:gsLst>
                  <a:lin ang="396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案例教程</a:t>
            </a:r>
            <a:endParaRPr lang="zh-CN" altLang="en-US" sz="6000" b="1" kern="1200" dirty="0" smtClean="0">
              <a:gradFill>
                <a:gsLst>
                  <a:gs pos="52000">
                    <a:srgbClr val="FAD8BD"/>
                  </a:gs>
                  <a:gs pos="66000">
                    <a:srgbClr val="F8EE9D"/>
                  </a:gs>
                  <a:gs pos="2000">
                    <a:srgbClr val="011247"/>
                  </a:gs>
                  <a:gs pos="28000">
                    <a:srgbClr val="007CC4"/>
                  </a:gs>
                  <a:gs pos="97000">
                    <a:srgbClr val="F9A300"/>
                  </a:gs>
                </a:gsLst>
                <a:lin ang="396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 userDrawn="1"/>
        </p:nvSpPr>
        <p:spPr bwMode="auto">
          <a:xfrm>
            <a:off x="5031389" y="6128221"/>
            <a:ext cx="2470534" cy="398780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北京理工大学出版社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 descr="C:/Users/Administrator/Desktop/4-159.JPG4-159"/>
          <p:cNvPicPr>
            <a:picLocks noChangeAspect="1"/>
          </p:cNvPicPr>
          <p:nvPr userDrawn="1"/>
        </p:nvPicPr>
        <p:blipFill>
          <a:blip r:embed="rId4"/>
          <a:srcRect t="16339" b="16339"/>
          <a:stretch>
            <a:fillRect/>
          </a:stretch>
        </p:blipFill>
        <p:spPr>
          <a:xfrm>
            <a:off x="5233035" y="4464685"/>
            <a:ext cx="2199640" cy="1232535"/>
          </a:xfrm>
          <a:prstGeom prst="rect">
            <a:avLst/>
          </a:prstGeom>
        </p:spPr>
      </p:pic>
      <p:sp>
        <p:nvSpPr>
          <p:cNvPr id="4" name="梯形 3"/>
          <p:cNvSpPr/>
          <p:nvPr userDrawn="1"/>
        </p:nvSpPr>
        <p:spPr>
          <a:xfrm rot="16200000">
            <a:off x="7847330" y="3855720"/>
            <a:ext cx="1855470" cy="2465070"/>
          </a:xfrm>
          <a:prstGeom prst="trapezoid">
            <a:avLst>
              <a:gd name="adj" fmla="val 14236"/>
            </a:avLst>
          </a:prstGeom>
          <a:blipFill rotWithShape="0"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 userDrawn="1"/>
        </p:nvSpPr>
        <p:spPr>
          <a:xfrm rot="16200000">
            <a:off x="9591675" y="4071620"/>
            <a:ext cx="3107055" cy="2056130"/>
          </a:xfrm>
          <a:prstGeom prst="trapezoid">
            <a:avLst>
              <a:gd name="adj" fmla="val 29076"/>
            </a:avLst>
          </a:prstGeom>
          <a:blipFill rotWithShape="0"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22"/>
          <p:cNvSpPr/>
          <p:nvPr userDrawn="1"/>
        </p:nvSpPr>
        <p:spPr>
          <a:xfrm>
            <a:off x="0" y="3284985"/>
            <a:ext cx="12193200" cy="1215037"/>
          </a:xfrm>
          <a:custGeom>
            <a:avLst/>
            <a:gdLst/>
            <a:ahLst/>
            <a:cxnLst/>
            <a:rect l="l" t="t" r="r" b="b"/>
            <a:pathLst>
              <a:path w="9144001" h="1215037">
                <a:moveTo>
                  <a:pt x="0" y="0"/>
                </a:moveTo>
                <a:cubicBezTo>
                  <a:pt x="1044041" y="640192"/>
                  <a:pt x="2755465" y="1057166"/>
                  <a:pt x="4689494" y="1057166"/>
                </a:cubicBezTo>
                <a:cubicBezTo>
                  <a:pt x="6484806" y="1057166"/>
                  <a:pt x="8088300" y="697861"/>
                  <a:pt x="9144001" y="133798"/>
                </a:cubicBezTo>
                <a:lnTo>
                  <a:pt x="9144001" y="292702"/>
                </a:lnTo>
                <a:cubicBezTo>
                  <a:pt x="8087610" y="855887"/>
                  <a:pt x="6484419" y="1215037"/>
                  <a:pt x="4689494" y="1215037"/>
                </a:cubicBezTo>
                <a:cubicBezTo>
                  <a:pt x="2755571" y="1215037"/>
                  <a:pt x="1044228" y="798109"/>
                  <a:pt x="0" y="15759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5"/>
          <p:cNvSpPr/>
          <p:nvPr userDrawn="1"/>
        </p:nvSpPr>
        <p:spPr>
          <a:xfrm>
            <a:off x="0" y="5652149"/>
            <a:ext cx="12193200" cy="1181820"/>
          </a:xfrm>
          <a:custGeom>
            <a:avLst/>
            <a:gdLst/>
            <a:ahLst/>
            <a:cxnLst/>
            <a:rect l="l" t="t" r="r" b="b"/>
            <a:pathLst>
              <a:path w="9144000" h="1181820">
                <a:moveTo>
                  <a:pt x="4503736" y="0"/>
                </a:moveTo>
                <a:cubicBezTo>
                  <a:pt x="6407413" y="0"/>
                  <a:pt x="8095417" y="403989"/>
                  <a:pt x="9144000" y="1027158"/>
                </a:cubicBezTo>
                <a:lnTo>
                  <a:pt x="9144000" y="1181820"/>
                </a:lnTo>
                <a:cubicBezTo>
                  <a:pt x="8096888" y="552513"/>
                  <a:pt x="6400701" y="144016"/>
                  <a:pt x="4486433" y="144016"/>
                </a:cubicBezTo>
                <a:cubicBezTo>
                  <a:pt x="2673012" y="144016"/>
                  <a:pt x="1055298" y="510606"/>
                  <a:pt x="0" y="1084233"/>
                </a:cubicBezTo>
                <a:lnTo>
                  <a:pt x="0" y="949973"/>
                </a:lnTo>
                <a:cubicBezTo>
                  <a:pt x="1054723" y="370654"/>
                  <a:pt x="2680292" y="0"/>
                  <a:pt x="4503736" y="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 userDrawn="1"/>
        </p:nvSpPr>
        <p:spPr bwMode="auto">
          <a:xfrm>
            <a:off x="9525" y="4580890"/>
            <a:ext cx="12188190" cy="2393315"/>
          </a:xfrm>
          <a:custGeom>
            <a:avLst/>
            <a:gdLst/>
            <a:ahLst/>
            <a:cxnLst>
              <a:cxn ang="0">
                <a:pos x="2932" y="144"/>
              </a:cxn>
              <a:cxn ang="0">
                <a:pos x="2932" y="0"/>
              </a:cxn>
              <a:cxn ang="0">
                <a:pos x="0" y="107"/>
              </a:cxn>
              <a:cxn ang="0">
                <a:pos x="0" y="144"/>
              </a:cxn>
              <a:cxn ang="0">
                <a:pos x="2932" y="144"/>
              </a:cxn>
            </a:cxnLst>
            <a:rect l="0" t="0" r="r" b="b"/>
            <a:pathLst>
              <a:path w="2932" h="151">
                <a:moveTo>
                  <a:pt x="2932" y="144"/>
                </a:moveTo>
                <a:cubicBezTo>
                  <a:pt x="2932" y="0"/>
                  <a:pt x="2932" y="0"/>
                  <a:pt x="2932" y="0"/>
                </a:cubicBezTo>
                <a:cubicBezTo>
                  <a:pt x="2207" y="115"/>
                  <a:pt x="1230" y="151"/>
                  <a:pt x="0" y="107"/>
                </a:cubicBezTo>
                <a:cubicBezTo>
                  <a:pt x="0" y="144"/>
                  <a:pt x="0" y="144"/>
                  <a:pt x="0" y="144"/>
                </a:cubicBezTo>
                <a:cubicBezTo>
                  <a:pt x="2932" y="144"/>
                  <a:pt x="2932" y="144"/>
                  <a:pt x="2932" y="1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1" y="167102"/>
            <a:ext cx="3290131" cy="432048"/>
          </a:xfrm>
          <a:prstGeom prst="homePlate">
            <a:avLst>
              <a:gd name="adj" fmla="val 26606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5" name="燕尾形 4"/>
          <p:cNvSpPr/>
          <p:nvPr userDrawn="1"/>
        </p:nvSpPr>
        <p:spPr>
          <a:xfrm>
            <a:off x="3278951" y="167102"/>
            <a:ext cx="216080" cy="432048"/>
          </a:xfrm>
          <a:prstGeom prst="chevron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3483851" y="167102"/>
            <a:ext cx="216080" cy="43204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 userDrawn="1"/>
        </p:nvSpPr>
        <p:spPr bwMode="auto">
          <a:xfrm>
            <a:off x="962025" y="213995"/>
            <a:ext cx="21126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sz="1800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</a:t>
            </a:r>
            <a:r>
              <a:rPr lang="en-US" dirty="0">
                <a:solidFill>
                  <a:sysClr val="window" lastClr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Maya  2022</a:t>
            </a:r>
            <a:endParaRPr lang="en-US" dirty="0">
              <a:solidFill>
                <a:sysClr val="window" lastClr="FFFF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 descr="C:/Users/Administrator/Desktop/2018.05.28SR21.jpg2018.05.28SR21"/>
          <p:cNvPicPr>
            <a:picLocks noChangeAspect="1"/>
          </p:cNvPicPr>
          <p:nvPr userDrawn="1"/>
        </p:nvPicPr>
        <p:blipFill>
          <a:blip r:embed="rId2"/>
          <a:srcRect t="4947" b="4947"/>
          <a:stretch>
            <a:fillRect/>
          </a:stretch>
        </p:blipFill>
        <p:spPr>
          <a:xfrm>
            <a:off x="161290" y="18415"/>
            <a:ext cx="712470" cy="641985"/>
          </a:xfrm>
          <a:prstGeom prst="rect">
            <a:avLst/>
          </a:prstGeom>
        </p:spPr>
      </p:pic>
      <p:pic>
        <p:nvPicPr>
          <p:cNvPr id="3" name="图片 2" descr="7-14c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58475" y="5372735"/>
            <a:ext cx="1327150" cy="148399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blipFill rotWithShape="1">
            <a:blip r:embed="rId3">
              <a:duotone>
                <a:srgbClr val="000000">
                  <a:shade val="12000"/>
                  <a:satMod val="240000"/>
                </a:srgbClr>
                <a:srgbClr val="000000">
                  <a:tint val="98000"/>
                </a:srgbClr>
              </a:duotone>
            </a:blip>
            <a:tile tx="0" ty="0" sx="100000" sy="100000" flip="none" algn="ctr"/>
          </a:blip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sp>
        <p:nvSpPr>
          <p:cNvPr id="5" name="Rectangle 7"/>
          <p:cNvSpPr/>
          <p:nvPr userDrawn="1"/>
        </p:nvSpPr>
        <p:spPr>
          <a:xfrm>
            <a:off x="1279" y="6309360"/>
            <a:ext cx="12188952" cy="97215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 panose="020B0503040102020104"/>
            </a:endParaRPr>
          </a:p>
        </p:txBody>
      </p:sp>
      <p:grpSp>
        <p:nvGrpSpPr>
          <p:cNvPr id="6" name="top graphic"/>
          <p:cNvGrpSpPr/>
          <p:nvPr userDrawn="1"/>
        </p:nvGrpSpPr>
        <p:grpSpPr>
          <a:xfrm>
            <a:off x="1279" y="0"/>
            <a:ext cx="12188952" cy="320040"/>
            <a:chOff x="1279" y="0"/>
            <a:chExt cx="12188952" cy="320040"/>
          </a:xfrm>
        </p:grpSpPr>
        <p:sp>
          <p:nvSpPr>
            <p:cNvPr id="7" name="Rectangle 10"/>
            <p:cNvSpPr/>
            <p:nvPr userDrawn="1"/>
          </p:nvSpPr>
          <p:spPr>
            <a:xfrm>
              <a:off x="1279" y="0"/>
              <a:ext cx="12188952" cy="170234"/>
            </a:xfrm>
            <a:prstGeom prst="rect">
              <a:avLst/>
            </a:prstGeom>
            <a:solidFill>
              <a:srgbClr val="40404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8" name="Rectangle 11"/>
            <p:cNvSpPr/>
            <p:nvPr userDrawn="1"/>
          </p:nvSpPr>
          <p:spPr>
            <a:xfrm>
              <a:off x="1279" y="170234"/>
              <a:ext cx="12188952" cy="14980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  <p:sp>
          <p:nvSpPr>
            <p:cNvPr id="9" name="Rectangle 12"/>
            <p:cNvSpPr/>
            <p:nvPr/>
          </p:nvSpPr>
          <p:spPr>
            <a:xfrm>
              <a:off x="1279" y="231421"/>
              <a:ext cx="12188952" cy="27432"/>
            </a:xfrm>
            <a:prstGeom prst="rect">
              <a:avLst/>
            </a:prstGeom>
            <a:solidFill>
              <a:sysClr val="window" lastClr="FFFFFF"/>
            </a:solidFill>
            <a:ln w="28575" cap="flat" cmpd="sng" algn="ctr">
              <a:noFill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uphemia" panose="020B0503040102020104"/>
              </a:endParaRPr>
            </a:p>
          </p:txBody>
        </p:sp>
      </p:grpSp>
      <p:sp>
        <p:nvSpPr>
          <p:cNvPr id="12" name="椭圆 11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889000" y="6405466"/>
            <a:ext cx="5054600" cy="409586"/>
          </a:xfrm>
          <a:prstGeom prst="roundRect">
            <a:avLst/>
          </a:prstGeom>
          <a:solidFill>
            <a:srgbClr val="FFFFFF">
              <a:alpha val="34902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7415" y="2868295"/>
            <a:ext cx="374586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  </a:t>
            </a:r>
            <a:r>
              <a:rPr sz="32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多边形建模</a:t>
            </a:r>
            <a:endParaRPr sz="3200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30885"/>
            <a:ext cx="4935220" cy="45783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324610" y="1013460"/>
            <a:ext cx="439420" cy="55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矩形 100"/>
          <p:cNvSpPr/>
          <p:nvPr/>
        </p:nvSpPr>
        <p:spPr>
          <a:xfrm>
            <a:off x="1376680" y="1125855"/>
            <a:ext cx="9987915" cy="13246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5720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拓展练习1.使用多边形建模工具，创建以下模型。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34" name="图片 1" descr="C:\Users\Administrator\Desktop\春考复习资料\Maya编写资料\插图\3-32b.jpg3-3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908" y="2450148"/>
            <a:ext cx="1731645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图片 2" descr="3-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880" y="2450148"/>
            <a:ext cx="1250950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图片 3" descr="3-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523" y="2450148"/>
            <a:ext cx="192976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807" y="937123"/>
            <a:ext cx="1816100" cy="36830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l"/>
            <a:r>
              <a:rPr altLang="zh-CN" b="1" dirty="0"/>
              <a:t>【</a:t>
            </a:r>
            <a:r>
              <a:rPr lang="en-US" b="1" dirty="0"/>
              <a:t>    </a:t>
            </a:r>
            <a:r>
              <a:rPr altLang="zh-CN" b="1" dirty="0"/>
              <a:t>知识</a:t>
            </a:r>
            <a:r>
              <a:rPr lang="zh-CN" b="1" dirty="0"/>
              <a:t>精讲</a:t>
            </a:r>
            <a:r>
              <a:rPr altLang="zh-CN" b="1" dirty="0"/>
              <a:t>】</a:t>
            </a:r>
            <a:endParaRPr altLang="zh-CN" b="1" dirty="0"/>
          </a:p>
        </p:txBody>
      </p:sp>
      <p:sp>
        <p:nvSpPr>
          <p:cNvPr id="3" name="矩形 2"/>
          <p:cNvSpPr/>
          <p:nvPr/>
        </p:nvSpPr>
        <p:spPr>
          <a:xfrm>
            <a:off x="650875" y="1305560"/>
            <a:ext cx="10482580" cy="47879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4.1 多边形建模概述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多边形由基于顶点、边和面（可用于在Maya中创建三维模型）的几何体组成。如图4-30所示。多边形是直边形状（3个或更多边），是由三维点（顶点）和连接它们的直线（边）定义的。多边形的内部区域称为面。顶点、边和面是多边形的基本组件。使用这些基本组件可选择和修改多边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4.2  创建多边形基本体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1.使用“创建”菜单创建多边形基本体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通过从“创建”菜单选择来创建基本体可以指定基本体属性，然后再创建基本体。使用该方法，在 X、Y、Z 原点处创建基本体。使用“创建”菜单在 X、Y、Z 原点处创建基本体。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2.以交互方式创建多边形基本体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（1）启用“创建→多边形基本体 →交互式创建”。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（2）选择“创建→多边形基本体”，并选择基本体类型，或者从“多边形”工具架中选择基本体类型。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（3）使用适当的方法以交互方式创建基本体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002030"/>
            <a:ext cx="238125" cy="23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" y="773430"/>
            <a:ext cx="10482580" cy="53117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3.使用工具架创建多边形基本体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（1）在场景视图中，选择工具架中的“多边形”选项卡。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（2）单击多边形基本体图标。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4.3多边形右键菜单 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使用多边形右键菜单可快速地对多边形进行创建和编辑。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50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不选择对象，按住Shift键右键单击，在弹出的快捷菜单中会显示多边形基本体的创建命令，如图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所示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。选择命令即可创建对应基本几何体。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1" name="图片 81" descr="4-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2995" y="3817620"/>
            <a:ext cx="1776730" cy="3011170"/>
          </a:xfrm>
          <a:prstGeom prst="rect">
            <a:avLst/>
          </a:prstGeom>
        </p:spPr>
      </p:pic>
      <p:pic>
        <p:nvPicPr>
          <p:cNvPr id="80" name="图片 80" descr="4-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655" y="3817620"/>
            <a:ext cx="1336675" cy="3014980"/>
          </a:xfrm>
          <a:prstGeom prst="rect">
            <a:avLst/>
          </a:prstGeom>
        </p:spPr>
      </p:pic>
      <p:pic>
        <p:nvPicPr>
          <p:cNvPr id="79" name="图片 79" descr="4-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260" y="3817620"/>
            <a:ext cx="2665730" cy="3011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78853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4.4 网格命令 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1.布尔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并集：可以合并两个多边形，相比于“合并”命令来说，“并集”命令可以做到无缝拼合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差集：可以将两个多边形对象进行相减运算，以消去对象与其他对象的相交部分，同时也会消去其他对象。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5041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交集：可以保留两个多边形对象的相交部分，去除其余部分。如图所示。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2.结合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多边形由基于顶点、边和面（可用于在Maya中创建三维模型）的几何体组成。使用这些基本组件可选择和修改多边形。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3.分离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执行该命令可以将结合在一起的模型分离开。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4.填充洞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可以填充多边形网格中不存在多边形的区域。“填充洞”可创建具有三个或多个边的多边形来填充选定的区域。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5.减少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减少多边形网格中选定区域的多边形数。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26" name="图片 126" descr="4-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168" y="2605088"/>
            <a:ext cx="1566545" cy="1080135"/>
          </a:xfrm>
          <a:prstGeom prst="rect">
            <a:avLst/>
          </a:prstGeom>
        </p:spPr>
      </p:pic>
      <p:pic>
        <p:nvPicPr>
          <p:cNvPr id="125" name="图片 125" descr="4-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968" y="2605088"/>
            <a:ext cx="1565275" cy="1080135"/>
          </a:xfrm>
          <a:prstGeom prst="rect">
            <a:avLst/>
          </a:prstGeom>
        </p:spPr>
      </p:pic>
      <p:pic>
        <p:nvPicPr>
          <p:cNvPr id="124" name="图片 124" descr="4-1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498" y="2605088"/>
            <a:ext cx="1569085" cy="1080135"/>
          </a:xfrm>
          <a:prstGeom prst="rect">
            <a:avLst/>
          </a:prstGeom>
        </p:spPr>
      </p:pic>
      <p:pic>
        <p:nvPicPr>
          <p:cNvPr id="129" name="图片 129" descr="4-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485" y="5059363"/>
            <a:ext cx="1731010" cy="1080135"/>
          </a:xfrm>
          <a:prstGeom prst="rect">
            <a:avLst/>
          </a:prstGeom>
        </p:spPr>
      </p:pic>
      <p:pic>
        <p:nvPicPr>
          <p:cNvPr id="128" name="图片 128" descr="4-1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6300" y="5059363"/>
            <a:ext cx="1070610" cy="1080135"/>
          </a:xfrm>
          <a:prstGeom prst="rect">
            <a:avLst/>
          </a:prstGeom>
        </p:spPr>
      </p:pic>
      <p:pic>
        <p:nvPicPr>
          <p:cNvPr id="127" name="图片 127" descr="4-1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7715" y="5059363"/>
            <a:ext cx="1734820" cy="1080135"/>
          </a:xfrm>
          <a:prstGeom prst="rect">
            <a:avLst/>
          </a:prstGeom>
        </p:spPr>
      </p:pic>
      <p:pic>
        <p:nvPicPr>
          <p:cNvPr id="132" name="图片 132" descr="4-1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7493" y="1316038"/>
            <a:ext cx="1751965" cy="1080135"/>
          </a:xfrm>
          <a:prstGeom prst="rect">
            <a:avLst/>
          </a:prstGeom>
        </p:spPr>
      </p:pic>
      <p:pic>
        <p:nvPicPr>
          <p:cNvPr id="131" name="图片 131" descr="4-1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3283" y="1316038"/>
            <a:ext cx="1233805" cy="1080135"/>
          </a:xfrm>
          <a:prstGeom prst="rect">
            <a:avLst/>
          </a:prstGeom>
        </p:spPr>
      </p:pic>
      <p:pic>
        <p:nvPicPr>
          <p:cNvPr id="130" name="图片 130" descr="4-1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41230" y="1316038"/>
            <a:ext cx="745490" cy="1080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6.重新划分网格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通过将非三角形面分割成三角形，重新定义网格或选定组件的拓扑。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7.平滑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通过向网格上的多边形添加分段来平滑选定多边形网格。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8. 镜像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可用于为不可见镜像平面中反射的网格创建副本。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9.剪贴板操作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复制属性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粘贴属性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清空剪贴板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10.传递属性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在具有不同拓扑的网格间传递 UV、逐顶点颜色(CPV)和顶点位置信息（即，网格具有不同的形状，且顶点和边都不相同）。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2247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11.传递着色集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可以在具有不同拓扑的两个对象之间传递着色指定数据。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12.传递顶点顺序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可用于将顶点ID顺序从一个对象传递到另一个对象。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13.清理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在选择上执行各种操作，以标识和移除无关且无效的多边形几何体。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4.5 编辑网格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1.添加分段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将选定的多边形组件（边或面）分割为较小的组件。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2.倒角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“倒角”会将选定的每个顶点和每条边展开为一个新面，使多边形网格的边成为圆形边。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3.桥接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可以在一个多边形对象内的两个洞口之间产生桥梁式的连接效果，生成的桥接多边形网格与原始多边形网格组合在一起，且它们的边会进行合并。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4.圆形圆角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使用选定对象的中心作为圆心来圆形圆角顶点、边或面，将其重新组织为完美的圆形。如图所示。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5.挤出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可以沿多边形面、边或点进行挤出，从而得到新的多边形面。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6.合并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合并位于彼此指定的阈值距离内的选定边和顶点。例如，两个选定边将被合并为一个共享边。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2247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7.合并到中心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合并选定顶点，使它们成为共享顶点，并且还会合并任何关联的面和边。生成的共享顶点位于原始选择的中心。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8.变换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使用“变换”可以在创建历史节点时相对于法线移动、旋转或缩放多边形组件（边、顶点、面和UV）。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9.平均化顶点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通过移动顶点的位置平滑多边形网格。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10.切角顶点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将一个顶点替换为一个平坦多边形面。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11.复制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可以将多边形上的面复制出来作为一个独立部分。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12.提取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将多边形对象上的面提取出来作为独立的部分。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13.刺破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可以在选定面的中心产生一个新的顶点，并将该顶点与周围的顶点连接起来。在新的顶点处有个控制手柄，可以通过调整手柄来对顶点进行移动操作。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21" name="图片 121" descr="4-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453" y="2327275"/>
            <a:ext cx="1148715" cy="1259840"/>
          </a:xfrm>
          <a:prstGeom prst="rect">
            <a:avLst/>
          </a:prstGeom>
        </p:spPr>
      </p:pic>
      <p:pic>
        <p:nvPicPr>
          <p:cNvPr id="112" name="图片 112" descr="4-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293" y="2327275"/>
            <a:ext cx="1153795" cy="1259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14.楔形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可以通过选择一个面和一条边来生成扇形效果。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15.在网格上投影曲线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将曲线投影到多边形曲面上，类似于NURBS曲面的“在曲面上投影曲线”命令。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16.使用投影的曲线分割网格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可以在多边形曲面上进行分割，或者在分割的同时分离面。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4.6 网格工具 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1.附加到多边形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可以将多边形添加到现有网格，将多边形边用作起始点。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224790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2.连接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使用“连接工具”，可以通过在多边形组件之间插入边，以交互方式连接这些组件。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3.折痕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使用折痕工具修改多边形网格，可以在多边形网格上使边和顶点起折痕，获取在硬和平滑之间过渡的形状，而不会过度增大基础网格的分辨率。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4.创建多边形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可以通过在场景视图中放置顶点来创建单独的多边形。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5.插入循环边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可以在多边形网格的整个或部分环形边上插入一个或多个循环边。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92" name="图片 192" descr="4-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443" y="535305"/>
            <a:ext cx="714375" cy="720090"/>
          </a:xfrm>
          <a:prstGeom prst="rect">
            <a:avLst/>
          </a:prstGeom>
        </p:spPr>
      </p:pic>
      <p:pic>
        <p:nvPicPr>
          <p:cNvPr id="191" name="图片 191" descr="4-2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5" y="534988"/>
            <a:ext cx="1604010" cy="1080135"/>
          </a:xfrm>
          <a:prstGeom prst="rect">
            <a:avLst/>
          </a:prstGeom>
        </p:spPr>
      </p:pic>
      <p:pic>
        <p:nvPicPr>
          <p:cNvPr id="190" name="图片 190" descr="4-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308" y="534988"/>
            <a:ext cx="1903095" cy="1080135"/>
          </a:xfrm>
          <a:prstGeom prst="rect">
            <a:avLst/>
          </a:prstGeom>
        </p:spPr>
      </p:pic>
      <p:pic>
        <p:nvPicPr>
          <p:cNvPr id="188" name="图片 188" descr="4-20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601960" y="536575"/>
            <a:ext cx="718820" cy="718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3845" y="818515"/>
            <a:ext cx="506539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6.生成洞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可以使用“生成洞工具”在选定多边形面中以其他面的形状创建洞。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7.多切割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使用“多切割”工具 可以切割指定的面或整个对象，让这些面在切割处产生一个分段。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8.偏移循环边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使用“偏移循环边”工具，可以在选择的任意边的两侧插入两个循环边。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9.绘制减少权重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使用“绘制减少权重”工具可以通过绘制权重来决定多边形的简化情况。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645795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10.绘制传递属性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使用“绘制传递属性”工具 可以通过绘制权重来决定多边形传递属性的多少。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11.四边形绘制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使用“四边形绘制”工具手动绘制点，即可创建多边形。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12.雕刻工具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使用“雕刻工具”可以雕刻虚拟3D曲面，像在粘土或其他建模材质上雕刻真正的3D对象那样。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13.滑动边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可以在按住Shift键的同时逐个选择边，或者双击某个边以选择整个循环边，然后使用鼠标中键拖动以滑动选定边。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14.目标焊接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可用于将一个顶点或边与另一个顶点或边进行合并。只能在组件属于同一网格时才能进行合并。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14" name="图片 214" descr="4-2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" y="1956435"/>
            <a:ext cx="1346200" cy="935990"/>
          </a:xfrm>
          <a:prstGeom prst="rect">
            <a:avLst/>
          </a:prstGeom>
        </p:spPr>
      </p:pic>
      <p:pic>
        <p:nvPicPr>
          <p:cNvPr id="213" name="图片 213" descr="4-2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730" y="1956435"/>
            <a:ext cx="1336040" cy="935990"/>
          </a:xfrm>
          <a:prstGeom prst="rect">
            <a:avLst/>
          </a:prstGeom>
        </p:spPr>
      </p:pic>
      <p:pic>
        <p:nvPicPr>
          <p:cNvPr id="212" name="图片 212" descr="4-2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355" y="1956435"/>
            <a:ext cx="1131570" cy="935990"/>
          </a:xfrm>
          <a:prstGeom prst="rect">
            <a:avLst/>
          </a:prstGeom>
        </p:spPr>
      </p:pic>
      <p:pic>
        <p:nvPicPr>
          <p:cNvPr id="211" name="图片 211" descr="4-2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193" y="1956435"/>
            <a:ext cx="967105" cy="935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800" y="818515"/>
            <a:ext cx="4500245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4.7 网格显示 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1.平均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平均化顶点法线的方向。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2.一致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统一选定多边形网格的曲面法线方向。生成的曲面法线方向将基于网格中共享的大多数面的方向。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3.反转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反转选定多边形上的法线。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4.设置为面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可以将顶点法线设置为与面法线相同的方向。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5.硬化边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“硬化边”将设定“法线角度”为0度，使所有选定边硬渲染。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1980" y="645795"/>
            <a:ext cx="6125210" cy="56356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no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6.软化边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“软化边”将“法线角度”设置为180度，使所有选定边渲染柔和。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7.软化/硬化边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indent="474980" algn="l">
              <a:lnSpc>
                <a:spcPct val="125000"/>
              </a:lnSpc>
              <a:buClrTx/>
              <a:buSzTx/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可以通过指定法线的角度值来操纵多边形的着色外观。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tags/tag1.xml><?xml version="1.0" encoding="utf-8"?>
<p:tagLst xmlns:p="http://schemas.openxmlformats.org/presentationml/2006/main">
  <p:tag name="COMMONDATA" val="eyJoZGlkIjoiNjhjNzYzOTVmZWMxNDc1YzAzMjFmM2E1YzU1MjUxYjIifQ=="/>
  <p:tag name="KSO_WPP_MARK_KEY" val="4047ef1e-896e-4e1a-814a-e9501bfa48bb"/>
  <p:tag name="resource_record_key" val="{&quot;13&quot;:[19965465,19972078,20104445,19972048,20469018,20174685,20482073,20174678]}"/>
  <p:tag name="commondata" val="eyJoZGlkIjoiNzYwMmViYWJiYjNmN2UyNWY2MzdmNzNhMmUyYTAwNj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2630</Words>
  <Application>WPS 演示</Application>
  <PresentationFormat>宽屏</PresentationFormat>
  <Paragraphs>164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Euphemia</vt:lpstr>
      <vt:lpstr>微软雅黑</vt:lpstr>
      <vt:lpstr>Arial Unicode MS</vt:lpstr>
      <vt:lpstr>Calibri</vt:lpstr>
      <vt:lpstr>Calibri</vt:lpstr>
      <vt:lpstr>Broadway</vt:lpstr>
      <vt:lpstr>Times New Roman</vt:lpstr>
      <vt:lpstr>楷体_GB2312</vt:lpstr>
      <vt:lpstr>新宋体</vt:lpstr>
      <vt:lpstr>Arial Unicode MS</vt:lpstr>
      <vt:lpstr>DejaVu Math TeX Gyre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Pr模板</dc:title>
  <dc:creator>王东军</dc:creator>
  <cp:lastModifiedBy>Administrator</cp:lastModifiedBy>
  <cp:revision>622</cp:revision>
  <dcterms:created xsi:type="dcterms:W3CDTF">2013-09-20T02:31:00Z</dcterms:created>
  <dcterms:modified xsi:type="dcterms:W3CDTF">2024-09-02T06:19:56Z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2533F98CC5DD4D3FA9776AACEDA85CB1</vt:lpwstr>
  </property>
</Properties>
</file>